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5625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105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บทที่ 1 การวิจัยการตลาดและการจัดการข้อมูลการตลาด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5503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แนวทางการจัดสรรงบประมาณการวิจัยการตลาด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4746" y="2214554"/>
            <a:ext cx="600196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การจัดสรรงบประมาณโดยคิดเป็นร้อยละจากงบประมาณการตลาด</a:t>
            </a:r>
            <a:r>
              <a:rPr lang="th-TH" sz="2400" dirty="0" smtClean="0"/>
              <a:t> 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การจัดสรรงบประมาณโดยคิดเป็นร้อยละจากประมาณการยอดขาย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การจัดสรรงบประมาณโดยคิดเป็นร้อยละจากประมาณการกำไร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การจัดสรรงบประมาณโดยอ้างอิงจากอุตสาหกรรม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การจัดสรรงบประมาณตามความสามารถที่รับได้ของบริษัท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การจัดสรรงบประมาณอ้างอิงวัตถุประสงค์</a:t>
            </a:r>
          </a:p>
          <a:p>
            <a:pPr marL="342900" indent="-270000">
              <a:buAutoNum type="arabicPeriod"/>
            </a:pPr>
            <a:r>
              <a:rPr lang="th-TH" sz="2400" b="1" dirty="0" smtClean="0"/>
              <a:t>การจัดสรรงบประมาณเป็นครั้ง ๆ</a:t>
            </a:r>
            <a:endParaRPr lang="th-T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60584" y="619764"/>
            <a:ext cx="527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1.2.3 การจัดสรรงบประมาณสำหรับการวิจัยการตลาด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34733" y="619764"/>
            <a:ext cx="3703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1.3.1 คุณลักษณะของข้อมูลการตลาด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290" y="4347528"/>
            <a:ext cx="70038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270000">
              <a:buFont typeface="Courier New" pitchFamily="49" charset="0"/>
              <a:buChar char="o"/>
            </a:pPr>
            <a:r>
              <a:rPr lang="th-TH" sz="2400" b="1" dirty="0" smtClean="0"/>
              <a:t> ข้อมูล </a:t>
            </a:r>
            <a:r>
              <a:rPr lang="en-US" sz="2400" b="1" dirty="0" smtClean="0"/>
              <a:t>(Data)</a:t>
            </a:r>
            <a:r>
              <a:rPr lang="en-US" sz="2400" dirty="0" smtClean="0"/>
              <a:t> </a:t>
            </a:r>
            <a:r>
              <a:rPr lang="th-TH" sz="2400" dirty="0" smtClean="0"/>
              <a:t>หมายถึง ตัวเลข คำพูด หรือภาพ ที่ยังไม่ได้ผ่านการจัดระเบียบ</a:t>
            </a:r>
          </a:p>
          <a:p>
            <a:pPr marL="342900" indent="-270000">
              <a:buFont typeface="Courier New" pitchFamily="49" charset="0"/>
              <a:buChar char="o"/>
            </a:pPr>
            <a:r>
              <a:rPr lang="th-TH" sz="2400" b="1" dirty="0" smtClean="0"/>
              <a:t>สารสนเทศ </a:t>
            </a:r>
            <a:r>
              <a:rPr lang="en-US" sz="2400" b="1" dirty="0" smtClean="0"/>
              <a:t>(Information)</a:t>
            </a:r>
            <a:r>
              <a:rPr lang="en-US" sz="2400" dirty="0" smtClean="0"/>
              <a:t> </a:t>
            </a:r>
            <a:r>
              <a:rPr lang="th-TH" sz="2400" dirty="0" smtClean="0"/>
              <a:t>หมายถึง ข้อมูลที่ผ่านกระบวนการประมวลผลเพื่อทำ</a:t>
            </a:r>
            <a:br>
              <a:rPr lang="th-TH" sz="2400" dirty="0" smtClean="0"/>
            </a:br>
            <a:r>
              <a:rPr lang="th-TH" sz="2400" dirty="0" smtClean="0"/>
              <a:t>ให้มีความหมาย</a:t>
            </a:r>
          </a:p>
          <a:p>
            <a:pPr marL="342900" indent="-270000"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ความรู้ </a:t>
            </a:r>
            <a:r>
              <a:rPr lang="en-US" sz="2400" b="1" dirty="0" smtClean="0"/>
              <a:t>(Knowledge)</a:t>
            </a:r>
            <a:r>
              <a:rPr lang="en-US" sz="2400" dirty="0" smtClean="0"/>
              <a:t> </a:t>
            </a:r>
            <a:r>
              <a:rPr lang="th-TH" sz="2400" dirty="0" smtClean="0"/>
              <a:t>หมายถึง ข้อมูลที่สามารถนำไปใช้ประโยชน์ และถูก</a:t>
            </a:r>
            <a:br>
              <a:rPr lang="th-TH" sz="2400" dirty="0" smtClean="0"/>
            </a:br>
            <a:r>
              <a:rPr lang="th-TH" sz="2400" dirty="0" smtClean="0"/>
              <a:t>นำไปใช้ประโยชน์หลาย ๆ ครั้งจนเกิดข้อสรุป</a:t>
            </a:r>
            <a:endParaRPr lang="th-TH" sz="2400" dirty="0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164120" y="3271187"/>
            <a:ext cx="17414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ตัวเลข ข้อความ หรือรูปภาพ </a:t>
            </a:r>
            <a:b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</a:b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ที่ยังไม่ได้จัดระเบียบ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667232" y="2636187"/>
            <a:ext cx="208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ข้อมูลที่ผ่านการประมวลผล</a:t>
            </a:r>
            <a:b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</a:b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ที่นำไปสู่รูปแบบที่มีความหมาย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210032" y="2226612"/>
            <a:ext cx="2087563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ข้อมูลที่สามารถนำไปใช้ประโยชน์ได้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2071670" y="2061512"/>
            <a:ext cx="3092450" cy="1760538"/>
          </a:xfrm>
          <a:prstGeom prst="triangle">
            <a:avLst>
              <a:gd name="adj" fmla="val 50000"/>
            </a:avLst>
          </a:prstGeom>
          <a:solidFill>
            <a:srgbClr val="BFBFB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ctr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cxnSp>
        <p:nvCxnSpPr>
          <p:cNvPr id="30726" name="AutoShape 6"/>
          <p:cNvCxnSpPr>
            <a:cxnSpLocks noChangeShapeType="1"/>
          </p:cNvCxnSpPr>
          <p:nvPr/>
        </p:nvCxnSpPr>
        <p:spPr bwMode="auto">
          <a:xfrm>
            <a:off x="2181207" y="3301350"/>
            <a:ext cx="3028950" cy="0"/>
          </a:xfrm>
          <a:prstGeom prst="straightConnector1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</p:cxn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071802" y="3404537"/>
            <a:ext cx="94299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ข้อมูล</a:t>
            </a: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30728" name="AutoShape 8"/>
          <p:cNvCxnSpPr>
            <a:cxnSpLocks noChangeShapeType="1"/>
          </p:cNvCxnSpPr>
          <p:nvPr/>
        </p:nvCxnSpPr>
        <p:spPr bwMode="auto">
          <a:xfrm>
            <a:off x="2509820" y="2813987"/>
            <a:ext cx="1800225" cy="0"/>
          </a:xfrm>
          <a:prstGeom prst="straightConnector1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</p:cxn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997182" y="2877487"/>
            <a:ext cx="11969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สารสนเทศ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2976545" y="2344087"/>
            <a:ext cx="11985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ความรู้</a:t>
            </a: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30731" name="AutoShape 11"/>
          <p:cNvCxnSpPr>
            <a:cxnSpLocks noChangeShapeType="1"/>
          </p:cNvCxnSpPr>
          <p:nvPr/>
        </p:nvCxnSpPr>
        <p:spPr bwMode="auto">
          <a:xfrm>
            <a:off x="2976545" y="2813987"/>
            <a:ext cx="1327150" cy="0"/>
          </a:xfrm>
          <a:prstGeom prst="straightConnector1">
            <a:avLst/>
          </a:prstGeom>
          <a:noFill/>
          <a:ln w="25400">
            <a:noFill/>
            <a:round/>
            <a:headEnd/>
            <a:tailEnd/>
          </a:ln>
        </p:spPr>
      </p:cxnSp>
      <p:cxnSp>
        <p:nvCxnSpPr>
          <p:cNvPr id="30732" name="AutoShape 12"/>
          <p:cNvCxnSpPr>
            <a:cxnSpLocks noChangeShapeType="1"/>
          </p:cNvCxnSpPr>
          <p:nvPr/>
        </p:nvCxnSpPr>
        <p:spPr bwMode="auto">
          <a:xfrm>
            <a:off x="2974957" y="2794937"/>
            <a:ext cx="1285875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30733" name="AutoShape 13"/>
          <p:cNvCxnSpPr>
            <a:cxnSpLocks noChangeShapeType="1"/>
          </p:cNvCxnSpPr>
          <p:nvPr/>
        </p:nvCxnSpPr>
        <p:spPr bwMode="auto">
          <a:xfrm>
            <a:off x="2936857" y="2833037"/>
            <a:ext cx="135413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30734" name="AutoShape 14"/>
          <p:cNvCxnSpPr>
            <a:cxnSpLocks noChangeShapeType="1"/>
          </p:cNvCxnSpPr>
          <p:nvPr/>
        </p:nvCxnSpPr>
        <p:spPr bwMode="auto">
          <a:xfrm>
            <a:off x="2539982" y="3283887"/>
            <a:ext cx="2155825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</p:cxnSp>
      <p:cxnSp>
        <p:nvCxnSpPr>
          <p:cNvPr id="30735" name="AutoShape 15"/>
          <p:cNvCxnSpPr>
            <a:cxnSpLocks noChangeShapeType="1"/>
          </p:cNvCxnSpPr>
          <p:nvPr/>
        </p:nvCxnSpPr>
        <p:spPr bwMode="auto">
          <a:xfrm>
            <a:off x="2511407" y="3320400"/>
            <a:ext cx="2209800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857224" y="1357298"/>
            <a:ext cx="7343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ข้อมูล </a:t>
            </a:r>
            <a:r>
              <a:rPr lang="en-US" sz="3200" b="1" dirty="0" smtClean="0">
                <a:ea typeface="Calibri"/>
              </a:rPr>
              <a:t>(Data) </a:t>
            </a:r>
            <a:r>
              <a:rPr lang="th-TH" sz="3200" b="1" dirty="0" smtClean="0">
                <a:ea typeface="Calibri"/>
              </a:rPr>
              <a:t>สารสนเทศ </a:t>
            </a:r>
            <a:r>
              <a:rPr lang="en-US" sz="3200" b="1" dirty="0" smtClean="0">
                <a:ea typeface="Calibri"/>
              </a:rPr>
              <a:t>(Information) </a:t>
            </a:r>
            <a:r>
              <a:rPr lang="th-TH" sz="3200" b="1" dirty="0" smtClean="0">
                <a:ea typeface="Calibri"/>
              </a:rPr>
              <a:t>และความรู้ </a:t>
            </a:r>
            <a:r>
              <a:rPr lang="en-US" sz="3200" b="1" dirty="0" smtClean="0">
                <a:ea typeface="Calibri"/>
              </a:rPr>
              <a:t>(Knowledge)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7224" y="1357298"/>
            <a:ext cx="5588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คุณลักษณะของข้อมูลด้านการตลาดที่มีประโยชน์ 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43042" y="2071678"/>
            <a:ext cx="62865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dirty="0" smtClean="0"/>
              <a:t> </a:t>
            </a:r>
            <a:r>
              <a:rPr lang="th-TH" sz="3200" b="1" dirty="0" smtClean="0"/>
              <a:t>ประเด็นสัมพันธ์ (</a:t>
            </a:r>
            <a:r>
              <a:rPr lang="en-US" sz="3200" b="1" dirty="0" smtClean="0"/>
              <a:t>Relevance)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คุณภาพ (</a:t>
            </a:r>
            <a:r>
              <a:rPr lang="en-US" sz="3200" b="1" dirty="0" smtClean="0"/>
              <a:t>Quality)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ทันเวลา </a:t>
            </a:r>
            <a:r>
              <a:rPr lang="en-US" sz="3200" b="1" dirty="0" smtClean="0"/>
              <a:t>(Timeliness)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ความสมบูรณ์ (</a:t>
            </a:r>
            <a:r>
              <a:rPr lang="en-US" sz="3200" b="1" dirty="0" smtClean="0"/>
              <a:t>Completeness)</a:t>
            </a:r>
            <a:endParaRPr lang="th-TH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234733" y="619764"/>
            <a:ext cx="3703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1.3.1 คุณลักษณะของข้อมูลการตลาด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81971" y="619764"/>
            <a:ext cx="3256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1.3.2 ระบบสารสนเทศการตลาด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57224" y="1928802"/>
            <a:ext cx="1604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ea typeface="Calibri"/>
              </a:rPr>
              <a:t>องค์ประกอบ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7224" y="3085081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dirty="0" smtClean="0"/>
              <a:t> </a:t>
            </a:r>
            <a:r>
              <a:rPr lang="th-TH" sz="3200" b="1" dirty="0" smtClean="0"/>
              <a:t>คน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อุปกรณ์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วิธีการ</a:t>
            </a:r>
            <a:endParaRPr lang="th-TH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57488" y="2602238"/>
            <a:ext cx="201369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รวบรวม 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จัดเรียง 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วิเคราะห์ 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ประเมิน 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กระจายข้อมูล</a:t>
            </a:r>
          </a:p>
        </p:txBody>
      </p:sp>
      <p:sp>
        <p:nvSpPr>
          <p:cNvPr id="8" name="Right Arrow 7"/>
          <p:cNvSpPr/>
          <p:nvPr/>
        </p:nvSpPr>
        <p:spPr>
          <a:xfrm>
            <a:off x="2357422" y="3513709"/>
            <a:ext cx="357190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7572396" y="3438882"/>
            <a:ext cx="125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ตัดสินใจ</a:t>
            </a:r>
            <a:endParaRPr lang="th-TH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3227957"/>
            <a:ext cx="1364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ทันเวลา</a:t>
            </a:r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ถูกต้อง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28926" y="1928802"/>
            <a:ext cx="15632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ea typeface="Calibri"/>
              </a:rPr>
              <a:t>กระบวนการ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72132" y="1928802"/>
            <a:ext cx="1069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ea typeface="Calibri"/>
              </a:rPr>
              <a:t>คุณภาพ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88952" y="1928802"/>
            <a:ext cx="883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ea typeface="Calibri"/>
              </a:rPr>
              <a:t>ใช้งาน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4857752" y="3442271"/>
            <a:ext cx="357190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2" name="Right Arrow 21"/>
          <p:cNvSpPr/>
          <p:nvPr/>
        </p:nvSpPr>
        <p:spPr>
          <a:xfrm>
            <a:off x="7000892" y="3442271"/>
            <a:ext cx="357190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TextBox 22"/>
          <p:cNvSpPr txBox="1"/>
          <p:nvPr/>
        </p:nvSpPr>
        <p:spPr>
          <a:xfrm>
            <a:off x="814579" y="1357298"/>
            <a:ext cx="78293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/>
              <a:t>ระบบสารสนเทศการตลาด </a:t>
            </a:r>
            <a:r>
              <a:rPr lang="en-US" sz="3200" b="1" dirty="0" smtClean="0"/>
              <a:t>(MKIS: Marketing Information System)</a:t>
            </a:r>
            <a:endParaRPr lang="th-TH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28662" y="1285860"/>
            <a:ext cx="5225734" cy="41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3200" b="1" dirty="0" smtClean="0">
                <a:ea typeface="Calibri"/>
              </a:rPr>
              <a:t>โครงสร้างระบบสารสนเทศการตลาด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285852" y="2214554"/>
            <a:ext cx="7130141" cy="500066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สภาพแวดล้อมทางการตลาด</a:t>
            </a:r>
            <a:endParaRPr kumimoji="0" lang="th-TH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285853" y="2767464"/>
            <a:ext cx="1357322" cy="447222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ผู้ใช้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2857488" y="2786058"/>
            <a:ext cx="2643206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ช่องทางจัดจำหน่าย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5590995" y="2801855"/>
            <a:ext cx="1270626" cy="412831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คู่แข่ง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6991835" y="2786059"/>
            <a:ext cx="1437817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สาธารณะ</a:t>
            </a:r>
            <a:endParaRPr kumimoji="0" lang="th-TH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>
            <a:off x="4595511" y="3242606"/>
            <a:ext cx="967564" cy="327786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7F7F7F"/>
          </a:solidFill>
          <a:ln w="25400" cmpd="dbl">
            <a:noFill/>
            <a:miter lim="800000"/>
            <a:headEnd/>
            <a:tailEnd/>
          </a:ln>
        </p:spPr>
        <p:txBody>
          <a:bodyPr vert="eaVert" wrap="square" lIns="91440" tIns="72000" rIns="91440" bIns="45720" numCol="1" anchor="ctr" anchorCtr="0" compatLnSpc="1">
            <a:prstTxWarp prst="textNoShape">
              <a:avLst/>
            </a:prstTxWarp>
          </a:bodyPr>
          <a:lstStyle/>
          <a:p>
            <a:endParaRPr lang="th-TH" sz="2400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1285852" y="3593518"/>
            <a:ext cx="7143800" cy="406986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ระบบสารสนเทศทางการตลาด</a:t>
            </a:r>
            <a:endParaRPr kumimoji="0" lang="th-TH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285852" y="4071942"/>
            <a:ext cx="2357454" cy="500066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การเก็บข้อมูลภายใน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5857884" y="4071942"/>
            <a:ext cx="2571768" cy="500066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ระบบข้อมูลอัจฉริยะ</a:t>
            </a:r>
            <a:endParaRPr kumimoji="0" lang="th-TH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20" y="4071942"/>
            <a:ext cx="1825819" cy="500066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การวิจัยการตลาด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4634381" y="4672850"/>
            <a:ext cx="967564" cy="327786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7F7F7F"/>
          </a:solidFill>
          <a:ln w="25400" cmpd="dbl">
            <a:noFill/>
            <a:miter lim="800000"/>
            <a:headEnd/>
            <a:tailEnd/>
          </a:ln>
        </p:spPr>
        <p:txBody>
          <a:bodyPr vert="eaVert" wrap="square" lIns="91440" tIns="72000" rIns="91440" bIns="45720" numCol="1" anchor="ctr" anchorCtr="0" compatLnSpc="1">
            <a:prstTxWarp prst="textNoShape">
              <a:avLst/>
            </a:prstTxWarp>
          </a:bodyPr>
          <a:lstStyle/>
          <a:p>
            <a:endParaRPr lang="th-TH" sz="2400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285852" y="5072074"/>
            <a:ext cx="7143800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ผู้บริหารการตลาด</a:t>
            </a:r>
            <a:endParaRPr kumimoji="0" lang="th-TH" sz="4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1285852" y="5572140"/>
            <a:ext cx="1281197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การวางแผน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4572000" y="5572140"/>
            <a:ext cx="1285884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การปฏิบัติ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6858016" y="5572140"/>
            <a:ext cx="1571636" cy="428628"/>
          </a:xfrm>
          <a:prstGeom prst="rect">
            <a:avLst/>
          </a:prstGeom>
          <a:solidFill>
            <a:srgbClr val="D8D8D8"/>
          </a:solidFill>
          <a:ln w="63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การควบคุม</a:t>
            </a:r>
            <a:endParaRPr kumimoji="0" lang="th-TH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81971" y="619764"/>
            <a:ext cx="3256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1.3.2 ระบบสารสนเทศการตลาด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28662" y="1285860"/>
            <a:ext cx="5225734" cy="41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3200" b="1" dirty="0" smtClean="0">
                <a:ea typeface="Calibri"/>
              </a:rPr>
              <a:t>ผู้มีบทบาทในระบบสารสนเทศการตลาด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81971" y="619764"/>
            <a:ext cx="3256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1.3.2 ระบบสารสนเทศการตลาด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16832"/>
            <a:ext cx="7766495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928662" y="1285860"/>
            <a:ext cx="7429552" cy="41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3200" b="1" dirty="0" smtClean="0">
                <a:ea typeface="Calibri"/>
              </a:rPr>
              <a:t>ที่มาของข้อมูลที่นำเข้าสู่ระบบสารสนเทศการตลาด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57290" y="2071678"/>
            <a:ext cx="747191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การบันทึกภายใน </a:t>
            </a:r>
            <a:r>
              <a:rPr lang="en-US" sz="2800" b="1" dirty="0" smtClean="0"/>
              <a:t>(Internal record) 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การวิจัยการตลาดเฉพาะ </a:t>
            </a:r>
            <a:r>
              <a:rPr lang="en-US" sz="2800" b="1" dirty="0" smtClean="0"/>
              <a:t>(Proprietary marketing research) 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ข้อมูลจากพนักงานขาย </a:t>
            </a:r>
            <a:r>
              <a:rPr lang="en-US" sz="2800" b="1" dirty="0" smtClean="0"/>
              <a:t>(Salesperson input) 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การติดตามพฤติกรรม </a:t>
            </a:r>
            <a:r>
              <a:rPr lang="en-US" sz="2800" b="1" dirty="0" smtClean="0"/>
              <a:t>(Behavioral tracking) 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การติดตามบนเว็บไซต์ </a:t>
            </a:r>
            <a:r>
              <a:rPr lang="en-US" sz="2800" b="1" dirty="0" smtClean="0"/>
              <a:t>(Web tracking) 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ข้อมูลจากตัวแทนจำหน่าย </a:t>
            </a:r>
            <a:r>
              <a:rPr lang="en-US" sz="2800" b="1" dirty="0" smtClean="0"/>
              <a:t>(Outside vendors and external distribution) </a:t>
            </a:r>
            <a:endParaRPr lang="th-TH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1.3 การจัดการข้อมูลการตลาด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81971" y="619764"/>
            <a:ext cx="3256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1.3.2 ระบบสารสนเทศการตลาด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827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1.4 การวิจัยการตลาดกับการจัดการกลยุทธ์การตลาด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1306" y="619764"/>
            <a:ext cx="6386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1.4.1 บทบาทของการวิจัยการตลาดต่อการจัดการกลยุทธ์การตลาด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4579" y="1285860"/>
            <a:ext cx="6715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บทบาทของการวิจัยการตลาดต่อการจัดการกลยุทธ์การตลาด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43042" y="2143116"/>
            <a:ext cx="652133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การระบุและประเมินโอกาสทางการตลาด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การวิเคราะห์การแบ่งกลุ่มตลาดและเลือกตลาดเป้าหมาย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การวางแผนและการกำหนดส่วนประสมการตลาด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การวิเคราะห์ผลลัพธ์</a:t>
            </a:r>
            <a:endParaRPr lang="th-TH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13109" y="619764"/>
            <a:ext cx="5424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1.4.2 การวิจัยเพื่อวิเคราะห์สภาพแวดล้อมทางการตลาด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4579" y="1285860"/>
            <a:ext cx="5553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การวิจัยเพื่อวิเคราะห์สภาพแวดล้อมทางการตลาด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356" y="2214554"/>
            <a:ext cx="5429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การวิจัยสภาพแวดล้อมของตลาด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คุณลักษณะของตลาด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การวิจัยพฤติกรรมผู้บริโภค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5827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1.4 การวิจัยการตลาดกับการจัดการกลยุทธ์การตลาด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747421" y="619764"/>
            <a:ext cx="4190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1.4.3 การวิจัยเพื่อกำหนดกลยุทธ์การตลาด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579" y="1285860"/>
            <a:ext cx="4145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การวิจัยเพื่อกำหนดกลยุทธ์การตลาด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2032710"/>
            <a:ext cx="54292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การตัดสินใจเลือกกลุ่มเป้าหมาย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การตัดสินใจด้านผลิตภัณฑ์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การตัดสินใจเกี่ยวกับตราสินค้า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การตัดสินใจด้านราคา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การตัดสินใจด้านช่องทางการจัดจำหน่าย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การตัดสินใจด้านโฆษณา 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การตัดสินใจด้านความพึงพอใจของลูกค้า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5827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1.4 การวิจัยการตลาดกับการจัดการกลยุทธ์การตลาด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2425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1.1 โครงสร้างเนื้อหา</a:t>
            </a:r>
            <a:endParaRPr lang="en-US" sz="32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8609734" cy="5066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025796" y="619764"/>
            <a:ext cx="5912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1.4.4 การวิจัยเพื่อการติดตามการปฏิบัติตามกลยุทธ์การตลาด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4579" y="1285860"/>
            <a:ext cx="6151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การวิจัยเพื่อการติดตามการปฏิบัติตามกลยุทธ์การตลาด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5852" y="2216530"/>
            <a:ext cx="7358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กิจกรรมทางการตลาดบรรลุตามวัตถุประสงค์ที่ตั้งไว้หรือไม่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3200" b="1" dirty="0" smtClean="0"/>
              <a:t>กิจกรรมการตลาดควรมีการดำเนินการต่อ ปรับปรุง หรือขยายเพิ่มหรือไม่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5827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1.4 การวิจัยการตลาดกับการจัดการกลยุทธ์การตลาด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55754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บทที่ 1 การวิจัยการตลาดและการจัดการข้อมูลการตลาด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428736"/>
            <a:ext cx="74295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</a:t>
            </a:r>
            <a:r>
              <a:rPr lang="en-US" sz="2000" b="1" dirty="0" err="1" smtClean="0"/>
              <a:t>Zikmund</a:t>
            </a:r>
            <a:r>
              <a:rPr lang="en-US" sz="2000" b="1" dirty="0" smtClean="0"/>
              <a:t> and </a:t>
            </a:r>
            <a:r>
              <a:rPr lang="en-US" sz="2000" b="1" dirty="0" err="1" smtClean="0"/>
              <a:t>Babin</a:t>
            </a:r>
            <a:r>
              <a:rPr lang="en-US" sz="2000" b="1" dirty="0" smtClean="0"/>
              <a:t> (2010, p. 5) </a:t>
            </a:r>
            <a:r>
              <a:rPr lang="th-TH" sz="2000" b="1" dirty="0" smtClean="0"/>
              <a:t>ระบุว่า การวิจัยการตลาด </a:t>
            </a:r>
            <a:r>
              <a:rPr lang="en-US" sz="2000" b="1" dirty="0" smtClean="0"/>
              <a:t>(Marketing research) </a:t>
            </a:r>
            <a:r>
              <a:rPr lang="th-TH" sz="2000" b="1" dirty="0" smtClean="0"/>
              <a:t>หมายถึง การใช้วิธีการทางวิทยาศาสตร์เพื่อหาข้อเท็จจริงเกี่ยวกับปรากฏการณ์ทางการตลาด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</a:t>
            </a:r>
            <a:r>
              <a:rPr lang="en-US" sz="2000" b="1" dirty="0" smtClean="0"/>
              <a:t>McDaniel and Gates (2013, p. 4) </a:t>
            </a:r>
            <a:r>
              <a:rPr lang="th-TH" sz="2000" b="1" dirty="0" smtClean="0"/>
              <a:t>ระบุว่า การวิจัยการตลาด หมายถึง การวางแผน การเก็บรวบรวม และการวิเคราะห์ข้อมูลที่เกี่ยวข้องกับการตัดสินใจด้านการตลาด และการสื่อสารผลที่ได้จากการวิเคราะห์ไปยังผู้บริหาร</a:t>
            </a:r>
          </a:p>
          <a:p>
            <a:pPr>
              <a:buFont typeface="Courier New" pitchFamily="49" charset="0"/>
              <a:buChar char="o"/>
            </a:pP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</a:t>
            </a:r>
            <a:r>
              <a:rPr lang="en-US" sz="2000" b="1" dirty="0" smtClean="0"/>
              <a:t>Burns and Bush (2014, p. 34) </a:t>
            </a:r>
            <a:r>
              <a:rPr lang="th-TH" sz="2000" b="1" dirty="0" smtClean="0"/>
              <a:t>ระบุว่า การวิจัยการตลาด หมายถึง กระบวนการออกแบบ รวบรวม วิเคราะห์ และรายงานข้อมูล เพื่อใช้สำหรับการแก้ปัญหาทางการตลาด ซึ่งมีความหมายกว้างกว่าการวิจัยตลาด </a:t>
            </a:r>
            <a:r>
              <a:rPr lang="en-US" sz="2000" b="1" dirty="0" smtClean="0"/>
              <a:t>(Market research) </a:t>
            </a:r>
            <a:r>
              <a:rPr lang="th-TH" sz="2000" b="1" dirty="0" smtClean="0"/>
              <a:t>ที่หมายถึง กระบวนการเพื่อใช้สำหรับการระบุขนาด สถานที่ และ/หรือองค์ประกอบของตลาดสำหรับสินค้าหรือบริการ</a:t>
            </a:r>
            <a:endParaRPr lang="en-US" sz="2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37154" y="600055"/>
            <a:ext cx="5400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1.2.1 ความหมายและความสำคัญของการวิจัยการตลาด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3225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หน้าที่ของการวิจัยการตลาด</a:t>
            </a:r>
            <a:endParaRPr lang="th-TH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80" y="2071678"/>
            <a:ext cx="4780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หน้าที่พรรณนา </a:t>
            </a:r>
            <a:r>
              <a:rPr lang="en-US" sz="3200" b="1" dirty="0" smtClean="0"/>
              <a:t>(Descriptive function)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หน้าที่วินิจฉัย </a:t>
            </a:r>
            <a:r>
              <a:rPr lang="en-US" sz="3200" b="1" dirty="0" smtClean="0"/>
              <a:t>(Diagnostic function)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หน้าที่พยากรณ์ </a:t>
            </a:r>
            <a:r>
              <a:rPr lang="en-US" sz="3200" b="1" dirty="0" smtClean="0"/>
              <a:t>(Predictive function)</a:t>
            </a:r>
            <a:endParaRPr lang="th-TH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53731" y="668624"/>
            <a:ext cx="3384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1.2.2 หน้าที่ของการวิจัยการตลาด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2896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มิติของการวิจัยการตลาด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71604" y="1988660"/>
            <a:ext cx="454162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การวิจัยการตลาดเป็นปัจจัยนำเข้าเพื่อใช้ตัดสินใจ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การวิจัยการตลาดเป็นกระบวนการต่อเนื่อง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การวิจัยการตลาดเป็นกิจกรรม</a:t>
            </a:r>
            <a:r>
              <a:rPr lang="th-TH" sz="2400" b="1" dirty="0" err="1" smtClean="0"/>
              <a:t>สห</a:t>
            </a:r>
            <a:r>
              <a:rPr lang="th-TH" sz="2400" b="1" dirty="0" smtClean="0"/>
              <a:t>สาขา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การวิจัยการตลาดเป็นการพรรณนา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การวิจัยการตลาดเป็นค้นหา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การวิจัยการตลาดเป็นการประเมิน</a:t>
            </a:r>
          </a:p>
          <a:p>
            <a:pPr indent="-270000">
              <a:buFont typeface="+mj-lt"/>
              <a:buAutoNum type="arabicPeriod"/>
            </a:pPr>
            <a:r>
              <a:rPr lang="th-TH" sz="2400" dirty="0" smtClean="0"/>
              <a:t> </a:t>
            </a:r>
            <a:r>
              <a:rPr lang="th-TH" sz="2400" b="1" dirty="0" smtClean="0"/>
              <a:t>การวิจัยการตลาดเป็นการพยากรณ์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การวิจัยการตลาดเป็นการให้ความหมายต่อข้อมูล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การวิจัยการตลาดเป็นการรวบรวมสารสนเทศ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การวิจัยการตลาดเป็นการทำงานเป็นทีม</a:t>
            </a:r>
          </a:p>
          <a:p>
            <a:pPr indent="-270000">
              <a:buFont typeface="+mj-lt"/>
              <a:buAutoNum type="arabicPeriod"/>
            </a:pPr>
            <a:r>
              <a:rPr lang="th-TH" sz="2400" b="1" dirty="0" smtClean="0"/>
              <a:t> การวิจัยการตลาดเป็นอาชีพ</a:t>
            </a:r>
            <a:endParaRPr lang="th-TH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53731" y="668624"/>
            <a:ext cx="3384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1.2.2 หน้าที่ของการวิจัยการตลาด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449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การใช้งบประมาณเพื่อการวิจัยการตลาด</a:t>
            </a:r>
            <a:endParaRPr lang="en-US" sz="3200" b="1" dirty="0" smtClean="0">
              <a:ea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0584" y="619764"/>
            <a:ext cx="527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1.2.3 การจัดสรรงบประมาณสำหรับการวิจัยการตลาด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4414" y="2071678"/>
          <a:ext cx="6968203" cy="3352800"/>
        </p:xfrm>
        <a:graphic>
          <a:graphicData uri="http://schemas.openxmlformats.org/drawingml/2006/table">
            <a:tbl>
              <a:tblPr/>
              <a:tblGrid>
                <a:gridCol w="1393099"/>
                <a:gridCol w="2787552"/>
                <a:gridCol w="2787552"/>
              </a:tblGrid>
              <a:tr h="0"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กลุ่มประเทศ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งบประมาณเพื่อการวิจัยการตลาดปี ค.ศ. 2013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งบประมาณ</a:t>
                      </a:r>
                      <a:b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</a:b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(ล้านดอลลาร์สหรัฐ)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เพิ่มขึ้นจากปี 2012 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(ร้อยละ)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ยุโรป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16</a:t>
                      </a:r>
                      <a:r>
                        <a:rPr lang="en-US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,</a:t>
                      </a: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005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0.4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อเมริกาเหนือ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15</a:t>
                      </a:r>
                      <a:r>
                        <a:rPr lang="en-US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,</a:t>
                      </a: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705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4.4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เอเซียแปซิฟิก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5</a:t>
                      </a:r>
                      <a:r>
                        <a:rPr lang="en-US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,</a:t>
                      </a: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998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3.9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ลาติน อเมริกา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</a:t>
                      </a:r>
                      <a:r>
                        <a:rPr lang="en-US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,</a:t>
                      </a: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920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6.6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แอฟริกา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382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5.0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ตะวันออกกลาง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277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4.2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รวม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40,287</a:t>
                      </a:r>
                      <a:endParaRPr lang="en-US" sz="20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2.8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6139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การเติบโตของการใช้งบประมาณเพื่อการวิจัยการตลาด </a:t>
            </a:r>
            <a:endParaRPr lang="en-US" sz="3200" b="1" dirty="0" smtClean="0">
              <a:ea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2143116"/>
          <a:ext cx="6096000" cy="33528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00660">
                <a:tc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ประเทศ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การเติบโต (ร้อยละ)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สาธารณรัฐแห่งสหภาพเมียนมาร์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50.00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บังคลาเทศ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28.4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สาธารณรัฐประชาธิปไตยประชาชนลาว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14.3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ราชอาณาจักรกัมพูชา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11.2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ปากีสถาน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11.1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อินโดนีเซีย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5.7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ฟิลิปปินส์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5.4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ไทย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5.3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  <a:cs typeface="+mn-cs"/>
                        </a:rPr>
                        <a:t>จีน</a:t>
                      </a:r>
                      <a:endParaRPr lang="en-US" sz="2400" b="1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  <a:cs typeface="+mn-cs"/>
                        </a:rPr>
                        <a:t>4.4</a:t>
                      </a:r>
                      <a:endParaRPr lang="en-US" sz="2400" b="1" dirty="0"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60584" y="619764"/>
            <a:ext cx="527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1.2.3 การจัดสรรงบประมาณสำหรับการวิจัยการตลาด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5147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งบประมาณการวิจัยการตลาดแยกตามธุรกิจ </a:t>
            </a:r>
            <a:endParaRPr lang="en-US" sz="3200" b="1" dirty="0" smtClean="0">
              <a:ea typeface="Calibri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31344" y="2086483"/>
            <a:ext cx="2789654" cy="3913383"/>
            <a:chOff x="4151" y="2133"/>
            <a:chExt cx="2717" cy="3811"/>
          </a:xfrm>
        </p:grpSpPr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4151" y="2133"/>
              <a:ext cx="2717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0" name="Rectangle 8"/>
            <p:cNvSpPr>
              <a:spLocks noChangeArrowheads="1"/>
            </p:cNvSpPr>
            <p:nvPr/>
          </p:nvSpPr>
          <p:spPr bwMode="auto">
            <a:xfrm>
              <a:off x="4151" y="2443"/>
              <a:ext cx="2376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4151" y="2740"/>
              <a:ext cx="1950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2" name="Rectangle 10"/>
            <p:cNvSpPr>
              <a:spLocks noChangeArrowheads="1"/>
            </p:cNvSpPr>
            <p:nvPr/>
          </p:nvSpPr>
          <p:spPr bwMode="auto">
            <a:xfrm>
              <a:off x="4151" y="3043"/>
              <a:ext cx="814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4151" y="3347"/>
              <a:ext cx="489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4151" y="3641"/>
              <a:ext cx="408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4151" y="3945"/>
              <a:ext cx="408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4151" y="4554"/>
              <a:ext cx="256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7" name="Rectangle 15"/>
            <p:cNvSpPr>
              <a:spLocks noChangeArrowheads="1"/>
            </p:cNvSpPr>
            <p:nvPr/>
          </p:nvSpPr>
          <p:spPr bwMode="auto">
            <a:xfrm>
              <a:off x="4151" y="4270"/>
              <a:ext cx="347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4151" y="4869"/>
              <a:ext cx="185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4151" y="5163"/>
              <a:ext cx="134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4151" y="5486"/>
              <a:ext cx="71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4151" y="5782"/>
              <a:ext cx="702" cy="162"/>
            </a:xfrm>
            <a:prstGeom prst="rect">
              <a:avLst/>
            </a:prstGeom>
            <a:solidFill>
              <a:srgbClr val="000000"/>
            </a:solidFill>
            <a:ln w="25400" cmpd="dbl">
              <a:noFill/>
              <a:miter lim="800000"/>
              <a:headEnd/>
              <a:tailEnd/>
            </a:ln>
          </p:spPr>
          <p:txBody>
            <a:bodyPr vert="horz" wrap="square" lIns="91440" tIns="7200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2084859" y="1934507"/>
            <a:ext cx="1762913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สื่อและโฆษณา</a:t>
            </a: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1928794" y="2240513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สินค้าบรรจุภัณฑ์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1928794" y="4748117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เทคโนโลยี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1928794" y="2565002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สุขภาพและยา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1928794" y="2862793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ภาครัฐ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7" name="Text Box 25"/>
          <p:cNvSpPr txBox="1">
            <a:spLocks noChangeArrowheads="1"/>
          </p:cNvSpPr>
          <p:nvPr/>
        </p:nvSpPr>
        <p:spPr bwMode="auto">
          <a:xfrm>
            <a:off x="1928794" y="3185229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ยานยนต์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8" name="Text Box 26"/>
          <p:cNvSpPr txBox="1">
            <a:spLocks noChangeArrowheads="1"/>
          </p:cNvSpPr>
          <p:nvPr/>
        </p:nvSpPr>
        <p:spPr bwMode="auto">
          <a:xfrm>
            <a:off x="1928794" y="3487127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บริการทางการเงิน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699" name="Text Box 27"/>
          <p:cNvSpPr txBox="1">
            <a:spLocks noChangeArrowheads="1"/>
          </p:cNvSpPr>
          <p:nvPr/>
        </p:nvSpPr>
        <p:spPr bwMode="auto">
          <a:xfrm>
            <a:off x="1928794" y="3802374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ค้าปลีกและค้าส่ง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1928794" y="4125837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บันเทิง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01" name="Text Box 29"/>
          <p:cNvSpPr txBox="1">
            <a:spLocks noChangeArrowheads="1"/>
          </p:cNvSpPr>
          <p:nvPr/>
        </p:nvSpPr>
        <p:spPr bwMode="auto">
          <a:xfrm>
            <a:off x="1928794" y="4429789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สื่อสาร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02" name="Text Box 30"/>
          <p:cNvSpPr txBox="1">
            <a:spLocks noChangeArrowheads="1"/>
          </p:cNvSpPr>
          <p:nvPr/>
        </p:nvSpPr>
        <p:spPr bwMode="auto">
          <a:xfrm>
            <a:off x="1928794" y="5046935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สินค้าคงทน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03" name="Text Box 31"/>
          <p:cNvSpPr txBox="1">
            <a:spLocks noChangeArrowheads="1"/>
          </p:cNvSpPr>
          <p:nvPr/>
        </p:nvSpPr>
        <p:spPr bwMode="auto">
          <a:xfrm>
            <a:off x="1928794" y="5374505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ท่องเที่ยว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04" name="Text Box 32"/>
          <p:cNvSpPr txBox="1">
            <a:spLocks noChangeArrowheads="1"/>
          </p:cNvSpPr>
          <p:nvPr/>
        </p:nvSpPr>
        <p:spPr bwMode="auto">
          <a:xfrm>
            <a:off x="1928794" y="5696940"/>
            <a:ext cx="1918978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อื่น ๆ</a:t>
            </a:r>
            <a:endParaRPr kumimoji="0" lang="th-TH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28705" name="AutoShape 33"/>
          <p:cNvCxnSpPr>
            <a:cxnSpLocks noChangeShapeType="1"/>
          </p:cNvCxnSpPr>
          <p:nvPr/>
        </p:nvCxnSpPr>
        <p:spPr bwMode="auto">
          <a:xfrm>
            <a:off x="3838531" y="1992011"/>
            <a:ext cx="9241" cy="4246087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06" name="AutoShape 34"/>
          <p:cNvCxnSpPr>
            <a:cxnSpLocks noChangeShapeType="1"/>
          </p:cNvCxnSpPr>
          <p:nvPr/>
        </p:nvCxnSpPr>
        <p:spPr bwMode="auto">
          <a:xfrm>
            <a:off x="3847772" y="6173406"/>
            <a:ext cx="3153120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07" name="AutoShape 35"/>
          <p:cNvCxnSpPr>
            <a:cxnSpLocks noChangeShapeType="1"/>
          </p:cNvCxnSpPr>
          <p:nvPr/>
        </p:nvCxnSpPr>
        <p:spPr bwMode="auto">
          <a:xfrm>
            <a:off x="4389891" y="6086122"/>
            <a:ext cx="0" cy="14684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08" name="AutoShape 36"/>
          <p:cNvCxnSpPr>
            <a:cxnSpLocks noChangeShapeType="1"/>
          </p:cNvCxnSpPr>
          <p:nvPr/>
        </p:nvCxnSpPr>
        <p:spPr bwMode="auto">
          <a:xfrm>
            <a:off x="4937144" y="6086122"/>
            <a:ext cx="0" cy="14684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09" name="AutoShape 37"/>
          <p:cNvCxnSpPr>
            <a:cxnSpLocks noChangeShapeType="1"/>
          </p:cNvCxnSpPr>
          <p:nvPr/>
        </p:nvCxnSpPr>
        <p:spPr bwMode="auto">
          <a:xfrm>
            <a:off x="5473102" y="6086122"/>
            <a:ext cx="0" cy="14684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10" name="AutoShape 38"/>
          <p:cNvCxnSpPr>
            <a:cxnSpLocks noChangeShapeType="1"/>
          </p:cNvCxnSpPr>
          <p:nvPr/>
        </p:nvCxnSpPr>
        <p:spPr bwMode="auto">
          <a:xfrm>
            <a:off x="6034729" y="6086122"/>
            <a:ext cx="0" cy="14684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8711" name="AutoShape 39"/>
          <p:cNvCxnSpPr>
            <a:cxnSpLocks noChangeShapeType="1"/>
          </p:cNvCxnSpPr>
          <p:nvPr/>
        </p:nvCxnSpPr>
        <p:spPr bwMode="auto">
          <a:xfrm>
            <a:off x="6576848" y="6086122"/>
            <a:ext cx="0" cy="14684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</p:cxn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3536670" y="6173406"/>
            <a:ext cx="583189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0</a:t>
            </a: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13" name="Text Box 41"/>
          <p:cNvSpPr txBox="1">
            <a:spLocks noChangeArrowheads="1"/>
          </p:cNvSpPr>
          <p:nvPr/>
        </p:nvSpPr>
        <p:spPr bwMode="auto">
          <a:xfrm>
            <a:off x="6252398" y="6173406"/>
            <a:ext cx="661221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25%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4093163" y="6173406"/>
            <a:ext cx="583189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5%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15" name="Text Box 43"/>
          <p:cNvSpPr txBox="1">
            <a:spLocks noChangeArrowheads="1"/>
          </p:cNvSpPr>
          <p:nvPr/>
        </p:nvSpPr>
        <p:spPr bwMode="auto">
          <a:xfrm>
            <a:off x="4596266" y="6173406"/>
            <a:ext cx="661221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10%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16" name="Text Box 44"/>
          <p:cNvSpPr txBox="1">
            <a:spLocks noChangeArrowheads="1"/>
          </p:cNvSpPr>
          <p:nvPr/>
        </p:nvSpPr>
        <p:spPr bwMode="auto">
          <a:xfrm>
            <a:off x="5143518" y="6173406"/>
            <a:ext cx="661221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15%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8717" name="Text Box 45"/>
          <p:cNvSpPr txBox="1">
            <a:spLocks noChangeArrowheads="1"/>
          </p:cNvSpPr>
          <p:nvPr/>
        </p:nvSpPr>
        <p:spPr bwMode="auto">
          <a:xfrm>
            <a:off x="5701039" y="6173406"/>
            <a:ext cx="661221" cy="47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20%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60584" y="619764"/>
            <a:ext cx="527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1.2.3 การจัดสรรงบประมาณสำหรับการวิจัยการตลาด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1357298"/>
            <a:ext cx="6378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ea typeface="Calibri"/>
              </a:rPr>
              <a:t>การใช้งบประมาณเพื่อการวิจัยการตลาดแยกตามวิธีวิจัย </a:t>
            </a:r>
            <a:endParaRPr lang="en-US" sz="3200" b="1" dirty="0" smtClean="0">
              <a:ea typeface="Calibri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1428728" y="2000240"/>
          <a:ext cx="7262842" cy="4389120"/>
        </p:xfrm>
        <a:graphic>
          <a:graphicData uri="http://schemas.openxmlformats.org/drawingml/2006/table">
            <a:tbl>
              <a:tblPr/>
              <a:tblGrid>
                <a:gridCol w="3631421"/>
                <a:gridCol w="1927558"/>
                <a:gridCol w="1703863"/>
              </a:tblGrid>
              <a:tr h="200660">
                <a:tc>
                  <a:txBody>
                    <a:bodyPr/>
                    <a:lstStyle/>
                    <a:p>
                      <a:pPr marL="226695" algn="l"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วิธีวิจัยการตลาด</a:t>
                      </a:r>
                      <a:endParaRPr lang="en-US" sz="28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สัดส่วนต่องบประมาณรวม (ร้อยละ)</a:t>
                      </a:r>
                      <a:endParaRPr lang="en-US" sz="28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ออนไลน์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26.0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ใช้ระบบอิเล็กทรอนิกส์ 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19.0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โทรศัพท์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12.0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การเก็บข้อมูลซึ่งหน้า (</a:t>
                      </a:r>
                      <a:r>
                        <a:rPr lang="en-US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Face</a:t>
                      </a: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</a:t>
                      </a:r>
                      <a:r>
                        <a:rPr lang="en-US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to</a:t>
                      </a: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</a:t>
                      </a:r>
                      <a:r>
                        <a:rPr lang="en-US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face)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9.0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ไปรษณีย์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3.0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อื่น ๆ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5.0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         รวมวิจัยเชิงปริมาณ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74.0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สนทนากลุ่ม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11.0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สัมภาษณ์เชิงลึก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3.0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ออนไลน์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26695"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         รวมวิจัยเชิงคุณภาพ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16.0</a:t>
                      </a:r>
                      <a:endParaRPr lang="en-US" sz="2800" b="1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h-TH" sz="24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5707" y="158156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1.2 </a:t>
            </a:r>
            <a:r>
              <a:rPr lang="th-TH" sz="3200" b="1" dirty="0" smtClean="0">
                <a:solidFill>
                  <a:schemeClr val="bg1"/>
                </a:solidFill>
              </a:rPr>
              <a:t>ธรรมชาติการวิจัยการตลาด</a:t>
            </a:r>
            <a:endParaRPr lang="th-TH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0584" y="619764"/>
            <a:ext cx="52774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1.2.3 การจัดสรรงบประมาณสำหรับการวิจัยการตลาด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12431</TotalTime>
  <Words>1176</Words>
  <Application>Microsoft Office PowerPoint</Application>
  <PresentationFormat>On-screen Show (4:3)</PresentationFormat>
  <Paragraphs>236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1408</cp:revision>
  <dcterms:created xsi:type="dcterms:W3CDTF">2011-07-14T07:15:29Z</dcterms:created>
  <dcterms:modified xsi:type="dcterms:W3CDTF">2018-06-06T01:55:23Z</dcterms:modified>
</cp:coreProperties>
</file>